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8" r:id="rId5"/>
    <p:sldId id="277" r:id="rId6"/>
    <p:sldId id="259" r:id="rId7"/>
    <p:sldId id="279" r:id="rId8"/>
    <p:sldId id="281" r:id="rId9"/>
    <p:sldId id="260" r:id="rId10"/>
    <p:sldId id="261" r:id="rId11"/>
    <p:sldId id="280" r:id="rId12"/>
    <p:sldId id="262" r:id="rId13"/>
    <p:sldId id="282" r:id="rId14"/>
    <p:sldId id="263" r:id="rId15"/>
    <p:sldId id="283" r:id="rId16"/>
    <p:sldId id="264" r:id="rId17"/>
    <p:sldId id="284" r:id="rId18"/>
    <p:sldId id="265" r:id="rId19"/>
    <p:sldId id="266" r:id="rId20"/>
    <p:sldId id="285" r:id="rId21"/>
    <p:sldId id="267" r:id="rId22"/>
    <p:sldId id="268" r:id="rId23"/>
    <p:sldId id="292" r:id="rId24"/>
    <p:sldId id="293" r:id="rId25"/>
    <p:sldId id="269" r:id="rId26"/>
    <p:sldId id="286" r:id="rId27"/>
    <p:sldId id="270" r:id="rId28"/>
    <p:sldId id="287" r:id="rId29"/>
    <p:sldId id="271" r:id="rId30"/>
    <p:sldId id="272" r:id="rId31"/>
    <p:sldId id="288" r:id="rId32"/>
    <p:sldId id="273" r:id="rId33"/>
    <p:sldId id="289" r:id="rId34"/>
    <p:sldId id="274" r:id="rId35"/>
    <p:sldId id="275" r:id="rId36"/>
    <p:sldId id="276" r:id="rId37"/>
    <p:sldId id="290" r:id="rId38"/>
    <p:sldId id="291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94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4523-84DC-4B73-B61A-2276A9525F9E}" type="datetimeFigureOut">
              <a:rPr lang="en-US" smtClean="0"/>
              <a:t>2/2/2016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FF9AF-1321-4D56-901F-A94C67AC4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769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4523-84DC-4B73-B61A-2276A9525F9E}" type="datetimeFigureOut">
              <a:rPr lang="en-US" smtClean="0"/>
              <a:t>2/2/2016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FF9AF-1321-4D56-901F-A94C67AC4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240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4523-84DC-4B73-B61A-2276A9525F9E}" type="datetimeFigureOut">
              <a:rPr lang="en-US" smtClean="0"/>
              <a:t>2/2/2016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FF9AF-1321-4D56-901F-A94C67AC4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33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4523-84DC-4B73-B61A-2276A9525F9E}" type="datetimeFigureOut">
              <a:rPr lang="en-US" smtClean="0"/>
              <a:t>2/2/2016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FF9AF-1321-4D56-901F-A94C67AC4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688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4523-84DC-4B73-B61A-2276A9525F9E}" type="datetimeFigureOut">
              <a:rPr lang="en-US" smtClean="0"/>
              <a:t>2/2/2016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FF9AF-1321-4D56-901F-A94C67AC4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643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4523-84DC-4B73-B61A-2276A9525F9E}" type="datetimeFigureOut">
              <a:rPr lang="en-US" smtClean="0"/>
              <a:t>2/2/2016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FF9AF-1321-4D56-901F-A94C67AC4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850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4523-84DC-4B73-B61A-2276A9525F9E}" type="datetimeFigureOut">
              <a:rPr lang="en-US" smtClean="0"/>
              <a:t>2/2/2016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FF9AF-1321-4D56-901F-A94C67AC4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732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4523-84DC-4B73-B61A-2276A9525F9E}" type="datetimeFigureOut">
              <a:rPr lang="en-US" smtClean="0"/>
              <a:t>2/2/2016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FF9AF-1321-4D56-901F-A94C67AC4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840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4523-84DC-4B73-B61A-2276A9525F9E}" type="datetimeFigureOut">
              <a:rPr lang="en-US" smtClean="0"/>
              <a:t>2/2/2016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FF9AF-1321-4D56-901F-A94C67AC4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318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4523-84DC-4B73-B61A-2276A9525F9E}" type="datetimeFigureOut">
              <a:rPr lang="en-US" smtClean="0"/>
              <a:t>2/2/2016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FF9AF-1321-4D56-901F-A94C67AC4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05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74523-84DC-4B73-B61A-2276A9525F9E}" type="datetimeFigureOut">
              <a:rPr lang="en-US" smtClean="0"/>
              <a:t>2/2/2016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FF9AF-1321-4D56-901F-A94C67AC4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317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674523-84DC-4B73-B61A-2276A9525F9E}" type="datetimeFigureOut">
              <a:rPr lang="en-US" smtClean="0"/>
              <a:t>2/2/2016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FF9AF-1321-4D56-901F-A94C67AC4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225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9eYH0AFx6yI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1371" y="4800600"/>
            <a:ext cx="7772400" cy="1470025"/>
          </a:xfrm>
        </p:spPr>
        <p:txBody>
          <a:bodyPr/>
          <a:lstStyle/>
          <a:p>
            <a:r>
              <a:rPr lang="en-US" dirty="0" smtClean="0"/>
              <a:t>Ch. 3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572000"/>
            <a:ext cx="6400800" cy="1752600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Family Development Theory</a:t>
            </a:r>
            <a:endParaRPr lang="en-US" sz="40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586" y="457200"/>
            <a:ext cx="7342414" cy="4111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348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Structural Functionalism and Symbolic Interactionism borrowed from Sociology</a:t>
            </a:r>
          </a:p>
          <a:p>
            <a:r>
              <a:rPr lang="en-US" dirty="0" smtClean="0"/>
              <a:t>One of the first true family focused theories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326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Families and individuals </a:t>
            </a:r>
            <a:r>
              <a:rPr lang="en-US" dirty="0" smtClean="0"/>
              <a:t>______</a:t>
            </a:r>
            <a:r>
              <a:rPr lang="en-US" dirty="0" smtClean="0"/>
              <a:t> </a:t>
            </a:r>
            <a:r>
              <a:rPr lang="en-US" dirty="0" smtClean="0"/>
              <a:t>over time and understanding these developmental processes is essential to understanding families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5045" y="3048000"/>
            <a:ext cx="4876800" cy="3372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2210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Transitions</a:t>
            </a:r>
            <a:r>
              <a:rPr lang="en-US" dirty="0" smtClean="0"/>
              <a:t> from one stage to the next related to changes in individuals due to:</a:t>
            </a:r>
          </a:p>
          <a:p>
            <a:pPr lvl="1"/>
            <a:r>
              <a:rPr lang="en-US" dirty="0" smtClean="0"/>
              <a:t>__________</a:t>
            </a:r>
            <a:r>
              <a:rPr lang="en-US" dirty="0" smtClean="0"/>
              <a:t> </a:t>
            </a:r>
            <a:r>
              <a:rPr lang="en-US" dirty="0" smtClean="0">
                <a:sym typeface="Wingdings" panose="05000000000000000000" pitchFamily="2" charset="2"/>
              </a:rPr>
              <a:t> Feel ready to have a child</a:t>
            </a:r>
            <a:endParaRPr lang="en-US" dirty="0" smtClean="0"/>
          </a:p>
          <a:p>
            <a:pPr lvl="1"/>
            <a:r>
              <a:rPr lang="en-US" dirty="0" smtClean="0"/>
              <a:t>Aging </a:t>
            </a:r>
            <a:r>
              <a:rPr lang="en-US" dirty="0" smtClean="0">
                <a:sym typeface="Wingdings" panose="05000000000000000000" pitchFamily="2" charset="2"/>
              </a:rPr>
              <a:t> Physically capable of having a child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06477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 smtClean="0"/>
              <a:t>Relationships </a:t>
            </a:r>
            <a:r>
              <a:rPr lang="en-US" dirty="0" smtClean="0"/>
              <a:t>______</a:t>
            </a:r>
            <a:r>
              <a:rPr lang="en-US" dirty="0" smtClean="0"/>
              <a:t> </a:t>
            </a:r>
            <a:r>
              <a:rPr lang="en-US" dirty="0" smtClean="0"/>
              <a:t>family </a:t>
            </a:r>
            <a:r>
              <a:rPr lang="en-US" dirty="0" err="1" smtClean="0"/>
              <a:t>members</a:t>
            </a:r>
            <a:r>
              <a:rPr lang="en-US" dirty="0" err="1" smtClean="0">
                <a:sym typeface="Wingdings" panose="05000000000000000000" pitchFamily="2" charset="2"/>
              </a:rPr>
              <a:t>Relationship</a:t>
            </a:r>
            <a:r>
              <a:rPr lang="en-US" dirty="0" smtClean="0">
                <a:sym typeface="Wingdings" panose="05000000000000000000" pitchFamily="2" charset="2"/>
              </a:rPr>
              <a:t> between prospective parents positive and stable</a:t>
            </a:r>
            <a:endParaRPr lang="en-US" dirty="0" smtClean="0"/>
          </a:p>
          <a:p>
            <a:pPr lvl="1"/>
            <a:r>
              <a:rPr lang="en-US" dirty="0" smtClean="0"/>
              <a:t>Family </a:t>
            </a:r>
            <a:r>
              <a:rPr lang="en-US" dirty="0" err="1" smtClean="0"/>
              <a:t>Structure</a:t>
            </a:r>
            <a:r>
              <a:rPr lang="en-US" dirty="0" err="1" smtClean="0">
                <a:sym typeface="Wingdings" panose="05000000000000000000" pitchFamily="2" charset="2"/>
              </a:rPr>
              <a:t>Recently</a:t>
            </a:r>
            <a:r>
              <a:rPr lang="en-US" dirty="0" smtClean="0">
                <a:sym typeface="Wingdings" panose="05000000000000000000" pitchFamily="2" charset="2"/>
              </a:rPr>
              <a:t> married couple</a:t>
            </a:r>
            <a:endParaRPr lang="en-US" dirty="0" smtClean="0"/>
          </a:p>
          <a:p>
            <a:pPr lvl="1"/>
            <a:r>
              <a:rPr lang="en-US" dirty="0" smtClean="0"/>
              <a:t>Norms associated with family roles</a:t>
            </a:r>
            <a:r>
              <a:rPr lang="en-US" dirty="0" smtClean="0">
                <a:sym typeface="Wingdings" panose="05000000000000000000" pitchFamily="2" charset="2"/>
              </a:rPr>
              <a:t> Have children right </a:t>
            </a:r>
            <a:r>
              <a:rPr lang="en-US" dirty="0" smtClean="0">
                <a:sym typeface="Wingdings" panose="05000000000000000000" pitchFamily="2" charset="2"/>
              </a:rPr>
              <a:t>______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smtClean="0">
                <a:sym typeface="Wingdings" panose="05000000000000000000" pitchFamily="2" charset="2"/>
              </a:rPr>
              <a:t>getting married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9546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 startAt="2"/>
            </a:pPr>
            <a:r>
              <a:rPr lang="en-US" dirty="0" smtClean="0"/>
              <a:t>There are </a:t>
            </a:r>
            <a:r>
              <a:rPr lang="en-US" dirty="0" smtClean="0"/>
              <a:t>_____</a:t>
            </a:r>
            <a:r>
              <a:rPr lang="en-US" dirty="0" smtClean="0"/>
              <a:t> </a:t>
            </a:r>
            <a:r>
              <a:rPr lang="en-US" dirty="0" smtClean="0"/>
              <a:t>associated with each stage of development:</a:t>
            </a:r>
          </a:p>
          <a:p>
            <a:pPr marL="857250" lvl="1" indent="-457200"/>
            <a:r>
              <a:rPr lang="en-US" dirty="0" smtClean="0"/>
              <a:t>Each stage has set tasks that prepare family members for the next stage</a:t>
            </a:r>
          </a:p>
        </p:txBody>
      </p:sp>
    </p:spTree>
    <p:extLst>
      <p:ext uri="{BB962C8B-B14F-4D97-AF65-F5344CB8AC3E}">
        <p14:creationId xmlns:p14="http://schemas.microsoft.com/office/powerpoint/2010/main" val="192716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 startAt="2"/>
            </a:pPr>
            <a:r>
              <a:rPr lang="en-US" dirty="0" smtClean="0"/>
              <a:t>There are tasks associated with each stage of development:</a:t>
            </a:r>
          </a:p>
          <a:p>
            <a:pPr marL="857250" lvl="1" indent="-457200"/>
            <a:r>
              <a:rPr lang="en-US" dirty="0" smtClean="0"/>
              <a:t>Fulfilling each task is </a:t>
            </a:r>
            <a:r>
              <a:rPr lang="en-US" dirty="0" smtClean="0"/>
              <a:t>______</a:t>
            </a:r>
            <a:r>
              <a:rPr lang="en-US" dirty="0" smtClean="0"/>
              <a:t> </a:t>
            </a:r>
            <a:r>
              <a:rPr lang="en-US" dirty="0" smtClean="0"/>
              <a:t>but not required for moving on</a:t>
            </a:r>
          </a:p>
        </p:txBody>
      </p:sp>
    </p:spTree>
    <p:extLst>
      <p:ext uri="{BB962C8B-B14F-4D97-AF65-F5344CB8AC3E}">
        <p14:creationId xmlns:p14="http://schemas.microsoft.com/office/powerpoint/2010/main" val="3305688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57250" lvl="1" indent="-457200"/>
            <a:r>
              <a:rPr lang="en-US" sz="3200" dirty="0" smtClean="0"/>
              <a:t>For example, your task is to obtain a good education and be employable. If you do a good job you will more easily fulfill the tasks in later stages. If you fail you can still move on, it is just harder to do so.</a:t>
            </a:r>
          </a:p>
          <a:p>
            <a:pPr marL="857250" lvl="1" indent="-457200"/>
            <a:r>
              <a:rPr lang="en-US" sz="3200" dirty="0" smtClean="0"/>
              <a:t>Other examples?</a:t>
            </a:r>
          </a:p>
        </p:txBody>
      </p:sp>
    </p:spTree>
    <p:extLst>
      <p:ext uri="{BB962C8B-B14F-4D97-AF65-F5344CB8AC3E}">
        <p14:creationId xmlns:p14="http://schemas.microsoft.com/office/powerpoint/2010/main" val="3330342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Assumptions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3200" dirty="0" smtClean="0"/>
              <a:t>Each task is defined by </a:t>
            </a:r>
            <a:r>
              <a:rPr lang="en-US" sz="3200" dirty="0" smtClean="0"/>
              <a:t>________</a:t>
            </a:r>
            <a:r>
              <a:rPr lang="en-US" sz="3200" dirty="0" smtClean="0"/>
              <a:t> </a:t>
            </a:r>
            <a:r>
              <a:rPr lang="en-US" sz="3200" dirty="0" smtClean="0"/>
              <a:t>expectations</a:t>
            </a:r>
          </a:p>
          <a:p>
            <a:pPr lvl="1"/>
            <a:r>
              <a:rPr lang="en-US" sz="3200" dirty="0" smtClean="0"/>
              <a:t>What are some normative expectations related to family?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94029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3. Institutional Norms regulate family behavior:</a:t>
            </a:r>
          </a:p>
          <a:p>
            <a:pPr lvl="1"/>
            <a:r>
              <a:rPr lang="en-US" dirty="0" smtClean="0"/>
              <a:t>Norms control which events are permitted, required and </a:t>
            </a:r>
            <a:r>
              <a:rPr lang="en-US" dirty="0" smtClean="0"/>
              <a:t>________</a:t>
            </a:r>
            <a:endParaRPr lang="en-US" dirty="0" smtClean="0"/>
          </a:p>
          <a:p>
            <a:pPr lvl="1"/>
            <a:r>
              <a:rPr lang="en-US" dirty="0" smtClean="0"/>
              <a:t>Norms control the order of events/stages and the </a:t>
            </a:r>
            <a:r>
              <a:rPr lang="en-US" dirty="0" smtClean="0"/>
              <a:t>_______</a:t>
            </a:r>
            <a:r>
              <a:rPr lang="en-US" dirty="0" smtClean="0"/>
              <a:t> </a:t>
            </a:r>
            <a:r>
              <a:rPr lang="en-US" dirty="0" smtClean="0"/>
              <a:t>of stages</a:t>
            </a:r>
          </a:p>
        </p:txBody>
      </p:sp>
    </p:spTree>
    <p:extLst>
      <p:ext uri="{BB962C8B-B14F-4D97-AF65-F5344CB8AC3E}">
        <p14:creationId xmlns:p14="http://schemas.microsoft.com/office/powerpoint/2010/main" val="3305979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3. Institutional Norms regulate family behavior:</a:t>
            </a:r>
          </a:p>
          <a:p>
            <a:pPr lvl="1"/>
            <a:r>
              <a:rPr lang="en-US" dirty="0" smtClean="0"/>
              <a:t>These social norms or rules </a:t>
            </a:r>
            <a:r>
              <a:rPr lang="en-US" dirty="0" smtClean="0"/>
              <a:t>_______</a:t>
            </a:r>
            <a:r>
              <a:rPr lang="en-US" dirty="0" smtClean="0"/>
              <a:t> </a:t>
            </a:r>
            <a:r>
              <a:rPr lang="en-US" dirty="0" smtClean="0"/>
              <a:t>how family members fulfill their roles within the family </a:t>
            </a:r>
          </a:p>
          <a:p>
            <a:pPr lvl="1"/>
            <a:r>
              <a:rPr lang="en-US" dirty="0" smtClean="0"/>
              <a:t>Given the vignette at the beginning of the chapter how is </a:t>
            </a:r>
            <a:r>
              <a:rPr lang="en-US" dirty="0" err="1" smtClean="0"/>
              <a:t>Kamika’s</a:t>
            </a:r>
            <a:r>
              <a:rPr lang="en-US" dirty="0" smtClean="0"/>
              <a:t> family likely to react to her announcement? Why?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34417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4. Development is </a:t>
            </a:r>
            <a:r>
              <a:rPr lang="en-US" dirty="0" smtClean="0"/>
              <a:t>________</a:t>
            </a:r>
            <a:r>
              <a:rPr lang="en-US" dirty="0" smtClean="0"/>
              <a:t>:</a:t>
            </a:r>
            <a:endParaRPr lang="en-US" dirty="0" smtClean="0"/>
          </a:p>
          <a:p>
            <a:r>
              <a:rPr lang="en-US" dirty="0" smtClean="0"/>
              <a:t>The individual development of each family member influences other family members and the overall development of the family</a:t>
            </a:r>
          </a:p>
        </p:txBody>
      </p:sp>
    </p:spTree>
    <p:extLst>
      <p:ext uri="{BB962C8B-B14F-4D97-AF65-F5344CB8AC3E}">
        <p14:creationId xmlns:p14="http://schemas.microsoft.com/office/powerpoint/2010/main" val="7847080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4. Development is reciprocal:</a:t>
            </a:r>
          </a:p>
          <a:p>
            <a:pPr lvl="1"/>
            <a:r>
              <a:rPr lang="en-US" dirty="0" smtClean="0"/>
              <a:t>For example, Infants require a lot of care and during that time many of the roles and responsibilities of the mother and father will be organized around caring for the infant</a:t>
            </a:r>
          </a:p>
        </p:txBody>
      </p:sp>
    </p:spTree>
    <p:extLst>
      <p:ext uri="{BB962C8B-B14F-4D97-AF65-F5344CB8AC3E}">
        <p14:creationId xmlns:p14="http://schemas.microsoft.com/office/powerpoint/2010/main" val="17797803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Assumptions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4. Development is reciprocal continued:</a:t>
            </a:r>
          </a:p>
          <a:p>
            <a:r>
              <a:rPr lang="en-US" dirty="0" smtClean="0"/>
              <a:t>The </a:t>
            </a:r>
            <a:r>
              <a:rPr lang="en-US" dirty="0" smtClean="0"/>
              <a:t>family’s _________ </a:t>
            </a:r>
            <a:r>
              <a:rPr lang="en-US" dirty="0" smtClean="0"/>
              <a:t>also influences individual development.</a:t>
            </a:r>
          </a:p>
          <a:p>
            <a:pPr lvl="1"/>
            <a:r>
              <a:rPr lang="en-US" dirty="0" smtClean="0"/>
              <a:t>Mom and step-Dad adopted a boy who had been the fourth child removed by DCS from his alcoholic mother as empty nesters. </a:t>
            </a:r>
          </a:p>
        </p:txBody>
      </p:sp>
    </p:spTree>
    <p:extLst>
      <p:ext uri="{BB962C8B-B14F-4D97-AF65-F5344CB8AC3E}">
        <p14:creationId xmlns:p14="http://schemas.microsoft.com/office/powerpoint/2010/main" val="13841184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Assumptions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4. Development is reciprocal continued:</a:t>
            </a:r>
          </a:p>
          <a:p>
            <a:r>
              <a:rPr lang="en-US" dirty="0" smtClean="0"/>
              <a:t>The family’s development also influences individual development.</a:t>
            </a:r>
          </a:p>
          <a:p>
            <a:pPr lvl="1"/>
            <a:r>
              <a:rPr lang="en-US" dirty="0" smtClean="0"/>
              <a:t>He grew up in a very stable environment with lots of structure and attention. If he were adopted when the 6 of us were younger and living there he would likely be in juvenile detention.  </a:t>
            </a:r>
          </a:p>
        </p:txBody>
      </p:sp>
    </p:spTree>
    <p:extLst>
      <p:ext uri="{BB962C8B-B14F-4D97-AF65-F5344CB8AC3E}">
        <p14:creationId xmlns:p14="http://schemas.microsoft.com/office/powerpoint/2010/main" val="31564775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5. Families must be viewed </a:t>
            </a:r>
            <a:r>
              <a:rPr lang="en-US" dirty="0" smtClean="0"/>
              <a:t>in _______ </a:t>
            </a:r>
            <a:r>
              <a:rPr lang="en-US" dirty="0" smtClean="0"/>
              <a:t>levels of analysis:</a:t>
            </a:r>
          </a:p>
          <a:p>
            <a:r>
              <a:rPr lang="en-US" dirty="0" smtClean="0"/>
              <a:t>It is important to understand family life in the context of society, the family and the individual.</a:t>
            </a:r>
          </a:p>
        </p:txBody>
      </p:sp>
    </p:spTree>
    <p:extLst>
      <p:ext uri="{BB962C8B-B14F-4D97-AF65-F5344CB8AC3E}">
        <p14:creationId xmlns:p14="http://schemas.microsoft.com/office/powerpoint/2010/main" val="7633004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5. What is the context of society today?</a:t>
            </a:r>
          </a:p>
          <a:p>
            <a:pPr lvl="1"/>
            <a:r>
              <a:rPr lang="en-US" dirty="0" smtClean="0"/>
              <a:t>Great recession, unemployment, Affordable Care Act, Wars, </a:t>
            </a:r>
            <a:r>
              <a:rPr lang="en-US" dirty="0" smtClean="0"/>
              <a:t>Ferguson</a:t>
            </a:r>
            <a:r>
              <a:rPr lang="en-US" dirty="0" smtClean="0"/>
              <a:t>, </a:t>
            </a:r>
            <a:r>
              <a:rPr lang="en-US" dirty="0" smtClean="0"/>
              <a:t>skype, cell phones, FB</a:t>
            </a:r>
          </a:p>
          <a:p>
            <a:r>
              <a:rPr lang="en-US" dirty="0" smtClean="0"/>
              <a:t>For your family? How would or did these societal contexts influence how your family developed or fulfilled their roles?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0109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Assumptions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Great recession, unemployment, Affordable Care Act, Wars, </a:t>
            </a:r>
            <a:r>
              <a:rPr lang="en-US" dirty="0" smtClean="0"/>
              <a:t>cohabitation, Ferguson?</a:t>
            </a:r>
            <a:endParaRPr lang="en-US" dirty="0" smtClean="0"/>
          </a:p>
          <a:p>
            <a:r>
              <a:rPr lang="en-US" dirty="0" smtClean="0"/>
              <a:t>How did these contexts influence your individual development?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0127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6. Families Should Be Viewed Over Time:</a:t>
            </a:r>
          </a:p>
          <a:p>
            <a:r>
              <a:rPr lang="en-US" dirty="0" smtClean="0"/>
              <a:t>Families are </a:t>
            </a:r>
            <a:r>
              <a:rPr lang="en-US" dirty="0" smtClean="0"/>
              <a:t>not____, </a:t>
            </a:r>
            <a:r>
              <a:rPr lang="en-US" dirty="0" smtClean="0"/>
              <a:t>but change over time</a:t>
            </a:r>
          </a:p>
        </p:txBody>
      </p:sp>
    </p:spTree>
    <p:extLst>
      <p:ext uri="{BB962C8B-B14F-4D97-AF65-F5344CB8AC3E}">
        <p14:creationId xmlns:p14="http://schemas.microsoft.com/office/powerpoint/2010/main" val="41014010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6. Families Should Be Viewed Over Time:</a:t>
            </a:r>
          </a:p>
          <a:p>
            <a:r>
              <a:rPr lang="en-US" dirty="0" smtClean="0"/>
              <a:t>They must be studied over time to understand how and when they </a:t>
            </a:r>
            <a:r>
              <a:rPr lang="en-US" dirty="0" smtClean="0"/>
              <a:t>_____</a:t>
            </a:r>
            <a:r>
              <a:rPr lang="en-US" dirty="0" smtClean="0"/>
              <a:t>, </a:t>
            </a:r>
            <a:r>
              <a:rPr lang="en-US" dirty="0" smtClean="0"/>
              <a:t>what they accomplish and why they change.</a:t>
            </a:r>
          </a:p>
          <a:p>
            <a:pPr lvl="1"/>
            <a:r>
              <a:rPr lang="en-US" dirty="0" smtClean="0"/>
              <a:t>What research methods would be best suited with this theory?</a:t>
            </a:r>
          </a:p>
        </p:txBody>
      </p:sp>
    </p:spTree>
    <p:extLst>
      <p:ext uri="{BB962C8B-B14F-4D97-AF65-F5344CB8AC3E}">
        <p14:creationId xmlns:p14="http://schemas.microsoft.com/office/powerpoint/2010/main" val="34266212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Primary Terms and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dirty="0" smtClean="0"/>
              <a:t>Family</a:t>
            </a:r>
          </a:p>
          <a:p>
            <a:r>
              <a:rPr lang="en-US" dirty="0" smtClean="0"/>
              <a:t>“…[A]n intergenerational social group organized and governed by social norms regarding </a:t>
            </a:r>
            <a:r>
              <a:rPr lang="en-US" dirty="0" smtClean="0"/>
              <a:t>______</a:t>
            </a:r>
            <a:r>
              <a:rPr lang="en-US" dirty="0" smtClean="0"/>
              <a:t> </a:t>
            </a:r>
            <a:r>
              <a:rPr lang="en-US" dirty="0" smtClean="0"/>
              <a:t>and affinity, reproduction, and the </a:t>
            </a:r>
            <a:r>
              <a:rPr lang="en-US" dirty="0" err="1" smtClean="0"/>
              <a:t>nurturant</a:t>
            </a:r>
            <a:r>
              <a:rPr lang="en-US" dirty="0" smtClean="0"/>
              <a:t> socialization of the young”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5730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Primary Terms and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Family Development</a:t>
            </a:r>
          </a:p>
          <a:p>
            <a:pPr lvl="1"/>
            <a:r>
              <a:rPr lang="en-US" sz="3200" dirty="0" smtClean="0"/>
              <a:t>Can be analyzed at the:</a:t>
            </a:r>
          </a:p>
          <a:p>
            <a:pPr lvl="2"/>
            <a:r>
              <a:rPr lang="en-US" sz="2800" dirty="0" smtClean="0"/>
              <a:t>Individual </a:t>
            </a:r>
            <a:r>
              <a:rPr lang="en-US" sz="2800" dirty="0" err="1" smtClean="0"/>
              <a:t>level</a:t>
            </a:r>
            <a:r>
              <a:rPr lang="en-US" sz="2800" dirty="0" err="1" smtClean="0">
                <a:sym typeface="Wingdings" panose="05000000000000000000" pitchFamily="2" charset="2"/>
              </a:rPr>
              <a:t></a:t>
            </a:r>
            <a:r>
              <a:rPr lang="en-US" sz="2800" dirty="0" err="1" smtClean="0"/>
              <a:t>Mom</a:t>
            </a:r>
            <a:r>
              <a:rPr lang="en-US" sz="2800" dirty="0" smtClean="0"/>
              <a:t> </a:t>
            </a:r>
            <a:r>
              <a:rPr lang="en-US" sz="2800" dirty="0"/>
              <a:t>is depressed</a:t>
            </a:r>
          </a:p>
          <a:p>
            <a:pPr marL="914400" lvl="2" indent="0">
              <a:buNone/>
            </a:pPr>
            <a:endParaRPr lang="en-US" sz="2800" dirty="0" smtClean="0"/>
          </a:p>
          <a:p>
            <a:pPr lvl="2"/>
            <a:r>
              <a:rPr lang="en-US" sz="2800" dirty="0" smtClean="0"/>
              <a:t>Family Relationship (Interactions</a:t>
            </a:r>
            <a:r>
              <a:rPr lang="en-US" sz="2800" dirty="0"/>
              <a:t>) </a:t>
            </a:r>
            <a:r>
              <a:rPr lang="en-US" sz="2800" dirty="0" smtClean="0">
                <a:sym typeface="Wingdings" panose="05000000000000000000" pitchFamily="2" charset="2"/>
              </a:rPr>
              <a:t></a:t>
            </a:r>
            <a:r>
              <a:rPr lang="en-US" sz="2800" dirty="0" smtClean="0"/>
              <a:t>Dad </a:t>
            </a:r>
            <a:r>
              <a:rPr lang="en-US" sz="2800" dirty="0"/>
              <a:t>is acting distant and talks of divorce depressing Mom</a:t>
            </a:r>
          </a:p>
          <a:p>
            <a:pPr lvl="2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67220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Primary Terms and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Family Development</a:t>
            </a:r>
          </a:p>
          <a:p>
            <a:pPr lvl="1"/>
            <a:r>
              <a:rPr lang="en-US" dirty="0" smtClean="0"/>
              <a:t>Can be analyzed at the:</a:t>
            </a:r>
          </a:p>
          <a:p>
            <a:pPr lvl="2"/>
            <a:r>
              <a:rPr lang="en-US" sz="2800" dirty="0" smtClean="0"/>
              <a:t>Family Group (Family Level)</a:t>
            </a:r>
            <a:r>
              <a:rPr lang="en-US" sz="2800" dirty="0" smtClean="0">
                <a:sym typeface="Wingdings" panose="05000000000000000000" pitchFamily="2" charset="2"/>
              </a:rPr>
              <a:t></a:t>
            </a:r>
            <a:r>
              <a:rPr lang="en-US" sz="2800" dirty="0"/>
              <a:t>Dad is disengaged as a parent and spouse, Mom is depressed and also disengaged, kids are neglected. Family level closeness and communication is low.</a:t>
            </a:r>
          </a:p>
          <a:p>
            <a:pPr lvl="2"/>
            <a:endParaRPr lang="en-US" dirty="0" smtClean="0"/>
          </a:p>
          <a:p>
            <a:pPr lvl="2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83004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Primary Terms and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Family Development</a:t>
            </a:r>
          </a:p>
          <a:p>
            <a:pPr lvl="1"/>
            <a:r>
              <a:rPr lang="en-US" dirty="0" smtClean="0"/>
              <a:t>Can be analyzed at the:</a:t>
            </a:r>
          </a:p>
          <a:p>
            <a:pPr lvl="2"/>
            <a:endParaRPr lang="en-US" dirty="0" smtClean="0"/>
          </a:p>
          <a:p>
            <a:pPr lvl="2"/>
            <a:r>
              <a:rPr lang="en-US" sz="2800" dirty="0" smtClean="0"/>
              <a:t>Institution of Family (Societal Level)</a:t>
            </a:r>
            <a:r>
              <a:rPr lang="en-US" sz="2800" dirty="0" smtClean="0">
                <a:sym typeface="Wingdings" panose="05000000000000000000" pitchFamily="2" charset="2"/>
              </a:rPr>
              <a:t></a:t>
            </a:r>
            <a:r>
              <a:rPr lang="en-US" sz="2800" dirty="0"/>
              <a:t>Family is not active in community or church and may join the ranks of no-fault divorces</a:t>
            </a:r>
          </a:p>
          <a:p>
            <a:pPr lvl="2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8166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Primary Terms and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 smtClean="0"/>
              <a:t>Stages</a:t>
            </a:r>
          </a:p>
          <a:p>
            <a:r>
              <a:rPr lang="en-US" dirty="0" smtClean="0"/>
              <a:t>Stages are characterized by </a:t>
            </a:r>
            <a:r>
              <a:rPr lang="en-US" dirty="0" smtClean="0"/>
              <a:t>____</a:t>
            </a:r>
            <a:r>
              <a:rPr lang="en-US" dirty="0" smtClean="0"/>
              <a:t> </a:t>
            </a:r>
            <a:r>
              <a:rPr lang="en-US" dirty="0" smtClean="0"/>
              <a:t>levels of role consensus </a:t>
            </a:r>
            <a:endParaRPr lang="en-US" dirty="0"/>
          </a:p>
          <a:p>
            <a:r>
              <a:rPr lang="en-US" dirty="0" smtClean="0"/>
              <a:t>Stages are the result of </a:t>
            </a:r>
            <a:r>
              <a:rPr lang="en-US" dirty="0" smtClean="0"/>
              <a:t>_____</a:t>
            </a:r>
            <a:r>
              <a:rPr lang="en-US" dirty="0" smtClean="0"/>
              <a:t> </a:t>
            </a:r>
            <a:r>
              <a:rPr lang="en-US" dirty="0" smtClean="0"/>
              <a:t>in family size, developmental age of oldest child, work status of breadwinner, etc. </a:t>
            </a:r>
          </a:p>
        </p:txBody>
      </p:sp>
    </p:spTree>
    <p:extLst>
      <p:ext uri="{BB962C8B-B14F-4D97-AF65-F5344CB8AC3E}">
        <p14:creationId xmlns:p14="http://schemas.microsoft.com/office/powerpoint/2010/main" val="231635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Primary Terms and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 smtClean="0"/>
              <a:t>Stages</a:t>
            </a:r>
          </a:p>
          <a:p>
            <a:r>
              <a:rPr lang="en-US" dirty="0" smtClean="0"/>
              <a:t>Occur after normative events that happen with the passage of </a:t>
            </a:r>
            <a:r>
              <a:rPr lang="en-US" dirty="0" smtClean="0"/>
              <a:t>____</a:t>
            </a:r>
            <a:r>
              <a:rPr lang="en-US" dirty="0" smtClean="0"/>
              <a:t> </a:t>
            </a:r>
            <a:r>
              <a:rPr lang="en-US" dirty="0" smtClean="0"/>
              <a:t>(marriage, childbirth, etc.).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45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Primary Terms and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 smtClean="0"/>
              <a:t>Transitions</a:t>
            </a:r>
          </a:p>
          <a:p>
            <a:r>
              <a:rPr lang="en-US" dirty="0" smtClean="0"/>
              <a:t>Processes that form the bridge between different states when something changes.</a:t>
            </a:r>
          </a:p>
          <a:p>
            <a:r>
              <a:rPr lang="en-US" dirty="0" smtClean="0"/>
              <a:t>Shifts in </a:t>
            </a:r>
            <a:r>
              <a:rPr lang="en-US" dirty="0" smtClean="0"/>
              <a:t>____</a:t>
            </a:r>
            <a:r>
              <a:rPr lang="en-US" dirty="0" smtClean="0"/>
              <a:t> </a:t>
            </a:r>
            <a:r>
              <a:rPr lang="en-US" dirty="0" smtClean="0"/>
              <a:t>and identities with changes in developmental stages</a:t>
            </a:r>
          </a:p>
        </p:txBody>
      </p:sp>
    </p:spTree>
    <p:extLst>
      <p:ext uri="{BB962C8B-B14F-4D97-AF65-F5344CB8AC3E}">
        <p14:creationId xmlns:p14="http://schemas.microsoft.com/office/powerpoint/2010/main" val="308265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Primary Terms and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 smtClean="0"/>
              <a:t>Transitions</a:t>
            </a:r>
          </a:p>
          <a:p>
            <a:r>
              <a:rPr lang="en-US" dirty="0" smtClean="0"/>
              <a:t>The </a:t>
            </a:r>
            <a:r>
              <a:rPr lang="en-US" dirty="0" smtClean="0"/>
              <a:t>relative_______ </a:t>
            </a:r>
            <a:r>
              <a:rPr lang="en-US" dirty="0" smtClean="0"/>
              <a:t>of the transition depends on how well the tasks of the previous stage were resolved</a:t>
            </a:r>
          </a:p>
          <a:p>
            <a:r>
              <a:rPr lang="en-US" dirty="0" smtClean="0"/>
              <a:t>Can be events but not always (pregnancy vs. adolescence).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33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Primary Terms and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b="1" dirty="0" smtClean="0"/>
              <a:t>Change</a:t>
            </a:r>
          </a:p>
          <a:p>
            <a:r>
              <a:rPr lang="en-US" dirty="0" smtClean="0"/>
              <a:t>Undergoing a transition from one state to another.</a:t>
            </a:r>
          </a:p>
          <a:p>
            <a:r>
              <a:rPr lang="en-US" dirty="0" smtClean="0"/>
              <a:t>Changes can be caused </a:t>
            </a:r>
            <a:r>
              <a:rPr lang="en-US" dirty="0" smtClean="0"/>
              <a:t>_______</a:t>
            </a:r>
            <a:r>
              <a:rPr lang="en-US" dirty="0" smtClean="0"/>
              <a:t> </a:t>
            </a:r>
            <a:r>
              <a:rPr lang="en-US" dirty="0" smtClean="0"/>
              <a:t>(biological changes) or externally (environment).</a:t>
            </a:r>
          </a:p>
          <a:p>
            <a:pPr lvl="1"/>
            <a:r>
              <a:rPr lang="en-US" dirty="0" smtClean="0"/>
              <a:t>Examples of internal and external causes?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608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Primary Terms and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b="1" dirty="0" smtClean="0"/>
              <a:t>Developmental Tasks</a:t>
            </a:r>
          </a:p>
          <a:p>
            <a:r>
              <a:rPr lang="en-US" dirty="0" smtClean="0"/>
              <a:t>Occur at particular points in individual development over the life course in response to either physical maturation or </a:t>
            </a:r>
            <a:r>
              <a:rPr lang="en-US" dirty="0" smtClean="0"/>
              <a:t>______</a:t>
            </a:r>
            <a:r>
              <a:rPr lang="en-US" dirty="0" smtClean="0"/>
              <a:t> </a:t>
            </a:r>
            <a:r>
              <a:rPr lang="en-US" dirty="0" smtClean="0"/>
              <a:t>pressures and changes.</a:t>
            </a:r>
          </a:p>
        </p:txBody>
      </p:sp>
    </p:spTree>
    <p:extLst>
      <p:ext uri="{BB962C8B-B14F-4D97-AF65-F5344CB8AC3E}">
        <p14:creationId xmlns:p14="http://schemas.microsoft.com/office/powerpoint/2010/main" val="3170049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Primary Terms and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b="1" dirty="0" smtClean="0"/>
              <a:t>Developmental Tasks</a:t>
            </a:r>
          </a:p>
          <a:p>
            <a:r>
              <a:rPr lang="en-US" dirty="0" smtClean="0"/>
              <a:t>Task must be met by developing new abilities roles or relationships or later </a:t>
            </a:r>
            <a:r>
              <a:rPr lang="en-US" dirty="0" smtClean="0"/>
              <a:t>_____</a:t>
            </a:r>
            <a:r>
              <a:rPr lang="en-US" dirty="0" smtClean="0"/>
              <a:t> </a:t>
            </a:r>
            <a:r>
              <a:rPr lang="en-US" dirty="0" smtClean="0"/>
              <a:t>will be harder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912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Primary Terms and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b="1" dirty="0" smtClean="0"/>
              <a:t>Norms</a:t>
            </a:r>
          </a:p>
          <a:p>
            <a:r>
              <a:rPr lang="en-US" dirty="0" smtClean="0"/>
              <a:t>Each </a:t>
            </a:r>
            <a:r>
              <a:rPr lang="en-US" dirty="0" smtClean="0"/>
              <a:t>_____</a:t>
            </a:r>
            <a:r>
              <a:rPr lang="en-US" dirty="0" smtClean="0"/>
              <a:t> </a:t>
            </a:r>
            <a:r>
              <a:rPr lang="en-US" dirty="0" smtClean="0"/>
              <a:t>of development is related to behaviors/tasks that would normally be expected to happen during that stage.</a:t>
            </a:r>
          </a:p>
        </p:txBody>
      </p:sp>
    </p:spTree>
    <p:extLst>
      <p:ext uri="{BB962C8B-B14F-4D97-AF65-F5344CB8AC3E}">
        <p14:creationId xmlns:p14="http://schemas.microsoft.com/office/powerpoint/2010/main" val="562318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Primary Terms and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b="1" dirty="0" smtClean="0"/>
              <a:t>Norms</a:t>
            </a:r>
          </a:p>
          <a:p>
            <a:r>
              <a:rPr lang="en-US" dirty="0" smtClean="0"/>
              <a:t>_____</a:t>
            </a:r>
            <a:r>
              <a:rPr lang="en-US" dirty="0" smtClean="0"/>
              <a:t> </a:t>
            </a:r>
            <a:r>
              <a:rPr lang="en-US" dirty="0" smtClean="0"/>
              <a:t>Norms—regulate behavior and expectations within a particular stage</a:t>
            </a:r>
          </a:p>
          <a:p>
            <a:pPr lvl="1"/>
            <a:r>
              <a:rPr lang="en-US" dirty="0" smtClean="0"/>
              <a:t>Ex. Drinking or Driving age</a:t>
            </a:r>
          </a:p>
        </p:txBody>
      </p:sp>
    </p:spTree>
    <p:extLst>
      <p:ext uri="{BB962C8B-B14F-4D97-AF65-F5344CB8AC3E}">
        <p14:creationId xmlns:p14="http://schemas.microsoft.com/office/powerpoint/2010/main" val="3020715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Primary Terms and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______</a:t>
            </a:r>
            <a:r>
              <a:rPr lang="en-US" dirty="0" smtClean="0"/>
              <a:t> </a:t>
            </a:r>
            <a:r>
              <a:rPr lang="en-US" dirty="0" smtClean="0"/>
              <a:t>Norms—regulate the timing and sequence of expectations and behaviors over the family life course.</a:t>
            </a:r>
          </a:p>
          <a:p>
            <a:pPr lvl="1"/>
            <a:r>
              <a:rPr lang="en-US" dirty="0" smtClean="0"/>
              <a:t>Ex. Cohabit</a:t>
            </a:r>
            <a:r>
              <a:rPr lang="en-US" dirty="0" smtClean="0">
                <a:sym typeface="Wingdings" panose="05000000000000000000" pitchFamily="2" charset="2"/>
              </a:rPr>
              <a:t>EngagedMarriage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Ex. Leave </a:t>
            </a:r>
            <a:r>
              <a:rPr lang="en-US" dirty="0" err="1" smtClean="0">
                <a:sym typeface="Wingdings" panose="05000000000000000000" pitchFamily="2" charset="2"/>
              </a:rPr>
              <a:t>homeGo</a:t>
            </a:r>
            <a:r>
              <a:rPr lang="en-US" dirty="0" smtClean="0">
                <a:sym typeface="Wingdings" panose="05000000000000000000" pitchFamily="2" charset="2"/>
              </a:rPr>
              <a:t> to </a:t>
            </a:r>
            <a:r>
              <a:rPr lang="en-US" dirty="0" err="1" smtClean="0">
                <a:sym typeface="Wingdings" panose="05000000000000000000" pitchFamily="2" charset="2"/>
              </a:rPr>
              <a:t>collegeGet</a:t>
            </a:r>
            <a:r>
              <a:rPr lang="en-US" dirty="0" smtClean="0">
                <a:sym typeface="Wingdings" panose="05000000000000000000" pitchFamily="2" charset="2"/>
              </a:rPr>
              <a:t> own place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581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Primary Terms and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Timing</a:t>
            </a:r>
          </a:p>
          <a:p>
            <a:r>
              <a:rPr lang="en-US" dirty="0" smtClean="0"/>
              <a:t>Expectations of when events, behaviors or tasks are to be accomplished or experienced</a:t>
            </a:r>
          </a:p>
          <a:p>
            <a:endParaRPr lang="en-US" dirty="0" smtClean="0"/>
          </a:p>
          <a:p>
            <a:r>
              <a:rPr lang="en-US" dirty="0" smtClean="0"/>
              <a:t>On time vs. off time events? Examples?</a:t>
            </a:r>
          </a:p>
        </p:txBody>
      </p:sp>
    </p:spTree>
    <p:extLst>
      <p:ext uri="{BB962C8B-B14F-4D97-AF65-F5344CB8AC3E}">
        <p14:creationId xmlns:p14="http://schemas.microsoft.com/office/powerpoint/2010/main" val="1812702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Primary Terms and Concepts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Ontogenetic Time—the time one recognizes as one grows and changes or a personal awareness of time</a:t>
            </a:r>
            <a:r>
              <a:rPr lang="en-US" dirty="0" smtClean="0"/>
              <a:t>. </a:t>
            </a:r>
            <a:r>
              <a:rPr lang="en-US" dirty="0" err="1" smtClean="0"/>
              <a:t>Eg</a:t>
            </a:r>
            <a:r>
              <a:rPr lang="en-US" dirty="0" smtClean="0"/>
              <a:t>. Grandma’s house.</a:t>
            </a:r>
            <a:endParaRPr lang="en-US" dirty="0" smtClean="0"/>
          </a:p>
          <a:p>
            <a:r>
              <a:rPr lang="en-US" dirty="0" smtClean="0"/>
              <a:t>__________</a:t>
            </a:r>
            <a:r>
              <a:rPr lang="en-US" dirty="0" smtClean="0"/>
              <a:t> </a:t>
            </a:r>
            <a:r>
              <a:rPr lang="en-US" dirty="0" smtClean="0"/>
              <a:t>Time—how time is experienced within one’s social group (one’s family or cohort)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33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Primary Terms and Concepts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Ex. Grad student vs. A Tenured Professor</a:t>
            </a:r>
          </a:p>
          <a:p>
            <a:r>
              <a:rPr lang="en-US" dirty="0" smtClean="0"/>
              <a:t>Historical Time—how time is experienced in the social context or </a:t>
            </a:r>
            <a:r>
              <a:rPr lang="en-US" dirty="0" smtClean="0"/>
              <a:t>_____</a:t>
            </a:r>
            <a:r>
              <a:rPr lang="en-US" dirty="0" smtClean="0"/>
              <a:t> </a:t>
            </a:r>
            <a:r>
              <a:rPr lang="en-US" dirty="0" smtClean="0"/>
              <a:t>period.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6438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Activity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Failure to Launch</a:t>
            </a:r>
            <a:endParaRPr lang="en-US" dirty="0"/>
          </a:p>
          <a:p>
            <a:r>
              <a:rPr lang="en-US" dirty="0" smtClean="0"/>
              <a:t>Knock </a:t>
            </a:r>
            <a:r>
              <a:rPr lang="en-US" dirty="0" err="1" smtClean="0"/>
              <a:t>Knock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Watch the video paying close attention</a:t>
            </a:r>
          </a:p>
          <a:p>
            <a:pPr lvl="1"/>
            <a:r>
              <a:rPr lang="en-US" dirty="0" smtClean="0"/>
              <a:t>Watch it a second time to respond to the questions</a:t>
            </a:r>
          </a:p>
          <a:p>
            <a:pPr lvl="1"/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www.youtube.com/watch?v=9eYH0AFx6yI</a:t>
            </a: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7820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355</TotalTime>
  <Words>1197</Words>
  <Application>Microsoft Office PowerPoint</Application>
  <PresentationFormat>On-screen Show (4:3)</PresentationFormat>
  <Paragraphs>137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Ch. 3</vt:lpstr>
      <vt:lpstr>PowerPoint Presentation</vt:lpstr>
      <vt:lpstr>Basic Assumptions</vt:lpstr>
      <vt:lpstr>Basic Assumptions</vt:lpstr>
      <vt:lpstr>Basic Assumptions</vt:lpstr>
      <vt:lpstr>Basic Assumptions</vt:lpstr>
      <vt:lpstr>Basic Assumptions</vt:lpstr>
      <vt:lpstr>Basic Assumptions</vt:lpstr>
      <vt:lpstr>Basic Assumptions</vt:lpstr>
      <vt:lpstr>Basic Assumptions</vt:lpstr>
      <vt:lpstr>Basic Assumptions</vt:lpstr>
      <vt:lpstr>Basic Assumptions</vt:lpstr>
      <vt:lpstr>Basic Assumptions</vt:lpstr>
      <vt:lpstr>Basic Assumptions</vt:lpstr>
      <vt:lpstr>Basic Assumptions</vt:lpstr>
      <vt:lpstr>Basic Assumptions</vt:lpstr>
      <vt:lpstr>Basic Assumptions</vt:lpstr>
      <vt:lpstr>Basic Assumptions</vt:lpstr>
      <vt:lpstr>Basic Assumptions</vt:lpstr>
      <vt:lpstr>Basic Assumptions</vt:lpstr>
      <vt:lpstr>Primary Terms and Concepts</vt:lpstr>
      <vt:lpstr>Primary Terms and Concepts</vt:lpstr>
      <vt:lpstr>Primary Terms and Concepts</vt:lpstr>
      <vt:lpstr>Primary Terms and Concepts</vt:lpstr>
      <vt:lpstr>Primary Terms and Concepts</vt:lpstr>
      <vt:lpstr>Primary Terms and Concepts</vt:lpstr>
      <vt:lpstr>Primary Terms and Concepts</vt:lpstr>
      <vt:lpstr>Primary Terms and Concepts</vt:lpstr>
      <vt:lpstr>Primary Terms and Concepts</vt:lpstr>
      <vt:lpstr>Primary Terms and Concepts</vt:lpstr>
      <vt:lpstr>Primary Terms and Concepts</vt:lpstr>
      <vt:lpstr>Primary Terms and Concepts</vt:lpstr>
      <vt:lpstr>Primary Terms and Concepts</vt:lpstr>
      <vt:lpstr>Primary Terms and Concepts</vt:lpstr>
      <vt:lpstr>Primary Terms and Concepts</vt:lpstr>
      <vt:lpstr>Primary Terms and Concepts</vt:lpstr>
      <vt:lpstr>Primary Terms and Concepts</vt:lpstr>
      <vt:lpstr>Application Activity</vt:lpstr>
    </vt:vector>
  </TitlesOfParts>
  <Company>Indiana State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Ch. 3</dc:title>
  <dc:creator>Windows User</dc:creator>
  <cp:lastModifiedBy>Windows User</cp:lastModifiedBy>
  <cp:revision>26</cp:revision>
  <dcterms:created xsi:type="dcterms:W3CDTF">2014-01-30T03:23:08Z</dcterms:created>
  <dcterms:modified xsi:type="dcterms:W3CDTF">2016-02-02T15:54:34Z</dcterms:modified>
</cp:coreProperties>
</file>